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59" r:id="rId5"/>
    <p:sldId id="260" r:id="rId6"/>
    <p:sldId id="262" r:id="rId7"/>
    <p:sldId id="293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72" r:id="rId19"/>
    <p:sldId id="273" r:id="rId20"/>
    <p:sldId id="294" r:id="rId21"/>
    <p:sldId id="274" r:id="rId22"/>
    <p:sldId id="276" r:id="rId23"/>
    <p:sldId id="295" r:id="rId24"/>
    <p:sldId id="279" r:id="rId25"/>
    <p:sldId id="296" r:id="rId26"/>
    <p:sldId id="280" r:id="rId27"/>
    <p:sldId id="283" r:id="rId28"/>
    <p:sldId id="292" r:id="rId29"/>
    <p:sldId id="297" r:id="rId30"/>
    <p:sldId id="284" r:id="rId31"/>
    <p:sldId id="298" r:id="rId32"/>
    <p:sldId id="286" r:id="rId33"/>
    <p:sldId id="287" r:id="rId34"/>
    <p:sldId id="288" r:id="rId35"/>
    <p:sldId id="289" r:id="rId36"/>
    <p:sldId id="290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Lato" panose="020F0502020204030203" pitchFamily="34" charset="0"/>
      <p:regular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Proxima Nova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3" roundtripDataSignature="AMtx7mhfIyy9blYZlF6YXlIc/hFsSZm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4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B700-1222-434E-8C25-404B7DBE8C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0E320-AA0B-4FE8-8CAE-6353EE8B7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C5E4-7D32-4598-BF13-75A433F4884E}" type="datetimeFigureOut">
              <a:rPr lang="fr-FR" smtClean="0"/>
              <a:t>25/02/2022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3506-CA34-4453-9216-F07CE7C8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AE9D-D53F-48B8-954C-2F1582F4D1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6CBA-6AC3-41CB-A666-A2D26F7B2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1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554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270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120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74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750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99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2660074" y="275034"/>
            <a:ext cx="9199770" cy="3707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923314" y="3982059"/>
            <a:ext cx="4936529" cy="1602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766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396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960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4753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04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676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51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709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9177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unsplash.com/s/photos/seattle?utm_source=unsplash&amp;utm_medium=referral&amp;utm_content=creditCopyText" TargetMode="External"/><Relationship Id="rId4" Type="http://schemas.openxmlformats.org/officeDocument/2006/relationships/hyperlink" Target="https://unsplash.com/@anekanta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ity-of-seattle/sea-building-energy-benchmarking#2015-building-energy-benchmarking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energystar.gov/buildings/facility-owners-and-managers/existing-buildings/use-portfolio-manager/interpret-your-results/wha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D56AA-0A28-47C2-87F4-B106E6862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8702"/>
            <a:ext cx="7074937" cy="3980181"/>
          </a:xfrm>
          <a:prstGeom prst="rect">
            <a:avLst/>
          </a:prstGeom>
        </p:spPr>
      </p:pic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074127" y="275034"/>
            <a:ext cx="9785717" cy="370702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Anticipez les besoins en consommation électrique de bâtiments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fr-FR" dirty="0"/>
              <a:t>Projet 4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sz="4600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4AE3-E2D9-4280-8390-B8A6425785A0}"/>
              </a:ext>
            </a:extLst>
          </p:cNvPr>
          <p:cNvSpPr txBox="1"/>
          <p:nvPr/>
        </p:nvSpPr>
        <p:spPr>
          <a:xfrm>
            <a:off x="0" y="6611517"/>
            <a:ext cx="26539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Photo by </a:t>
            </a:r>
            <a:r>
              <a:rPr lang="en-US" sz="1100" dirty="0" err="1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Varadh</a:t>
            </a:r>
            <a:r>
              <a:rPr lang="en-US" sz="11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Jain</a:t>
            </a:r>
            <a:r>
              <a:rPr lang="en-US" sz="1100" dirty="0">
                <a:solidFill>
                  <a:schemeClr val="accent3"/>
                </a:solidFill>
              </a:rPr>
              <a:t> on </a:t>
            </a:r>
            <a:r>
              <a:rPr lang="en-US" sz="1100" dirty="0" err="1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fr-FR" sz="11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Exploratoire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B3249-9F04-461B-91ED-4C3C03C77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0AA92-2846-4DC5-A757-FAC64123C6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10</a:t>
            </a:fld>
            <a:endParaRPr lang="fr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25B6DD9-409C-4EFF-9BA0-B0136C1D9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18" y="2320047"/>
            <a:ext cx="3916295" cy="406960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CE392-8EFF-4F5C-A63A-9AE0CF50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Exploratoire – non-</a:t>
            </a:r>
            <a:r>
              <a:rPr lang="fr-FR" dirty="0" err="1"/>
              <a:t>linearités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7871A-4B29-4385-BDE2-8596E1324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16" name="Google Shape;216;p1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11</a:t>
            </a:fld>
            <a:endParaRPr lang="f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1403E38-6ED0-4944-A6A3-D880CA4EF502}"/>
              </a:ext>
            </a:extLst>
          </p:cNvPr>
          <p:cNvSpPr txBox="1">
            <a:spLocks/>
          </p:cNvSpPr>
          <p:nvPr/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/>
              <a:t>Consommation énergétique est plus bas pour bâtiments &lt;20 ans et &gt;80 ans</a:t>
            </a:r>
            <a:endParaRPr lang="fr-FR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501715C-1749-4C05-A9FA-6625BFA99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35" y="2542478"/>
            <a:ext cx="4394193" cy="36751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03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222" name="Google Shape;222;p1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Réduction de la dimensionnalité des catégories existants 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A1ECBB-2FEA-4565-8A8B-8FF668EE1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E2D875-8C43-42BB-9B5F-2C7C690EF1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 algn="ctr">
              <a:buNone/>
            </a:pPr>
            <a:r>
              <a:rPr lang="fr-FR" sz="2800" dirty="0"/>
              <a:t>55 </a:t>
            </a:r>
            <a:r>
              <a:rPr lang="fr-FR" sz="2800" dirty="0">
                <a:sym typeface="Wingdings" panose="05000000000000000000" pitchFamily="2" charset="2"/>
              </a:rPr>
              <a:t> 10 </a:t>
            </a:r>
            <a:r>
              <a:rPr lang="fr-FR" sz="2800" dirty="0" err="1">
                <a:sym typeface="Wingdings" panose="05000000000000000000" pitchFamily="2" charset="2"/>
              </a:rPr>
              <a:t>PropertyUseType</a:t>
            </a:r>
            <a:endParaRPr lang="fr-FR" sz="2800" dirty="0"/>
          </a:p>
        </p:txBody>
      </p:sp>
      <p:sp>
        <p:nvSpPr>
          <p:cNvPr id="231" name="Google Shape;231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13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14AEB9C-F0DD-44B1-9992-F1C0A704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122"/>
            <a:ext cx="6336979" cy="59238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F19D1F2-E19F-4E9C-866A-442552FA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5284"/>
            <a:ext cx="5841270" cy="3822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Création de nouvelles variables numériques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35536F-3552-4D80-A7BA-11BA846B4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Superficie par étage</a:t>
            </a:r>
          </a:p>
          <a:p>
            <a:r>
              <a:rPr lang="fr-FR" dirty="0"/>
              <a:t>Age du bâtiment</a:t>
            </a:r>
          </a:p>
          <a:p>
            <a:r>
              <a:rPr lang="fr-FR" dirty="0"/>
              <a:t>Distance de centre ville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EEF08-11F1-4CEC-A675-A82729624E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Consommation énergétique est plus bas pour bâtiments &lt;20 ans et &gt;80 ans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14</a:t>
            </a:fld>
            <a:endParaRPr lang="fr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A9B1736-0D5A-49BA-8D5A-28653ADB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35" y="2542478"/>
            <a:ext cx="4394193" cy="3675144"/>
          </a:xfrm>
          <a:prstGeom prst="rect">
            <a:avLst/>
          </a:prstGeom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FC4ECA9-EC0C-47E1-ABD1-CE06695CF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62" y="2542478"/>
            <a:ext cx="5490927" cy="41296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16CF9-2DF8-4145-A799-902271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Selection</a:t>
            </a:r>
            <a:endParaRPr lang="fr-FR" dirty="0"/>
          </a:p>
        </p:txBody>
      </p:sp>
      <p:sp>
        <p:nvSpPr>
          <p:cNvPr id="245" name="Google Shape;245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15</a:t>
            </a:fld>
            <a:endParaRPr lang="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des données - Transformations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65D72-7254-4E90-A382-0EFC48F24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CECF-B3C2-4DE8-B1EF-214FFCAA95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3600" dirty="0"/>
              <a:t>Transformation</a:t>
            </a:r>
          </a:p>
          <a:p>
            <a:r>
              <a:rPr lang="fr-FR" sz="3600" dirty="0"/>
              <a:t>des variables X</a:t>
            </a:r>
          </a:p>
          <a:p>
            <a:r>
              <a:rPr lang="fr-FR" sz="3600" dirty="0"/>
              <a:t>des cibles Y</a:t>
            </a:r>
          </a:p>
        </p:txBody>
      </p: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16</a:t>
            </a:fld>
            <a:endParaRPr lang="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049E9-4162-47A4-886E-A04AE5F0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54" y="4573859"/>
            <a:ext cx="4520042" cy="1730241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387CC43A-206E-40CF-B281-949C04476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36" y="3831489"/>
            <a:ext cx="5634874" cy="2910833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1EF02E00-89A6-4318-9F85-CAC93E4B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0" y="921514"/>
            <a:ext cx="6111771" cy="31835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des données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65D72-7254-4E90-A382-0EFC48F24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De plus simple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CECF-B3C2-4DE8-B1EF-214FFCAA95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… a plus complexe</a:t>
            </a:r>
          </a:p>
        </p:txBody>
      </p: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17</a:t>
            </a:fld>
            <a:endParaRPr lang="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A5EF4C-1B3A-469C-8AD2-BA2A00D8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2" y="1455824"/>
            <a:ext cx="3255332" cy="2482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2FCEC-DEAD-48B5-8DE3-E82A6450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45" y="3145424"/>
            <a:ext cx="7146216" cy="29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2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Techniques de sélection des « </a:t>
            </a:r>
            <a:r>
              <a:rPr lang="fr-FR" dirty="0" err="1"/>
              <a:t>features</a:t>
            </a:r>
            <a:r>
              <a:rPr lang="fr-FR" dirty="0"/>
              <a:t> » utilisés</a:t>
            </a:r>
          </a:p>
        </p:txBody>
      </p:sp>
      <p:sp>
        <p:nvSpPr>
          <p:cNvPr id="259" name="Google Shape;259;p1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3900" dirty="0" err="1"/>
              <a:t>Filter</a:t>
            </a:r>
            <a:r>
              <a:rPr lang="fr-FR" sz="3900" dirty="0"/>
              <a:t> </a:t>
            </a:r>
          </a:p>
          <a:p>
            <a:pPr marL="107950" lvl="0" indent="0">
              <a:buNone/>
            </a:pPr>
            <a:r>
              <a:rPr lang="fr-FR" dirty="0"/>
              <a:t>(</a:t>
            </a:r>
            <a:r>
              <a:rPr lang="fr-FR" dirty="0" err="1"/>
              <a:t>pre-processing</a:t>
            </a:r>
            <a:r>
              <a:rPr lang="fr-FR" dirty="0"/>
              <a:t>)</a:t>
            </a:r>
          </a:p>
          <a:p>
            <a:pPr marL="107950" lvl="0" indent="0">
              <a:buNone/>
            </a:pPr>
            <a:r>
              <a:rPr lang="fr-FR" dirty="0"/>
              <a:t>utilise des indicateurs statistiques</a:t>
            </a:r>
          </a:p>
          <a:p>
            <a:pPr marL="107950" lvl="0" indent="0">
              <a:buNone/>
            </a:pPr>
            <a:r>
              <a:rPr lang="fr-FR" dirty="0"/>
              <a:t>est rapide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2200" dirty="0"/>
              <a:t>Entre variables numériques:</a:t>
            </a:r>
          </a:p>
          <a:p>
            <a:pPr lvl="0"/>
            <a:r>
              <a:rPr lang="fr-FR" dirty="0"/>
              <a:t>Variance Inflation Factor</a:t>
            </a:r>
          </a:p>
          <a:p>
            <a:pPr lvl="0"/>
            <a:r>
              <a:rPr lang="fr-FR" dirty="0"/>
              <a:t>Pearson Corrélation 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endParaRPr lang="fr-FR" dirty="0"/>
          </a:p>
          <a:p>
            <a:pPr marL="107950" lvl="0" indent="0">
              <a:buNone/>
            </a:pPr>
            <a:r>
              <a:rPr lang="fr-FR" sz="2400" dirty="0"/>
              <a:t>Entre variables catégoriques</a:t>
            </a:r>
          </a:p>
          <a:p>
            <a:pPr lvl="0"/>
            <a:r>
              <a:rPr lang="fr-FR" dirty="0" err="1"/>
              <a:t>Cramer’s</a:t>
            </a:r>
            <a:r>
              <a:rPr lang="fr-FR" dirty="0"/>
              <a:t> V (Chi-</a:t>
            </a:r>
            <a:r>
              <a:rPr lang="fr-FR" dirty="0" err="1"/>
              <a:t>squared</a:t>
            </a:r>
            <a:r>
              <a:rPr lang="fr-FR" dirty="0"/>
              <a:t>)</a:t>
            </a:r>
          </a:p>
          <a:p>
            <a:pPr lvl="0"/>
            <a:r>
              <a:rPr lang="fr-FR" dirty="0" err="1"/>
              <a:t>Thiel’s</a:t>
            </a:r>
            <a:r>
              <a:rPr lang="fr-FR" dirty="0"/>
              <a:t> U (Entropie conditionnel)</a:t>
            </a: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lvl="0" indent="0">
              <a:buNone/>
            </a:pPr>
            <a:r>
              <a:rPr lang="fr-FR" sz="3600" dirty="0"/>
              <a:t>Embedded </a:t>
            </a:r>
          </a:p>
          <a:p>
            <a:pPr marL="107950" lvl="0" indent="0">
              <a:buNone/>
            </a:pPr>
            <a:r>
              <a:rPr lang="fr-FR" dirty="0"/>
              <a:t>(sélection par le modèle)</a:t>
            </a:r>
          </a:p>
          <a:p>
            <a:pPr lvl="0"/>
            <a:r>
              <a:rPr lang="fr-FR" dirty="0"/>
              <a:t>L1 régularisation (Lasso,</a:t>
            </a:r>
          </a:p>
          <a:p>
            <a:pPr lvl="0"/>
            <a:r>
              <a:rPr lang="fr-FR" dirty="0"/>
              <a:t>L2 régularisation (Ridge)</a:t>
            </a:r>
          </a:p>
          <a:p>
            <a:pPr lvl="0"/>
            <a:r>
              <a:rPr lang="fr-FR" dirty="0" err="1"/>
              <a:t>Feature</a:t>
            </a:r>
            <a:r>
              <a:rPr lang="fr-FR" dirty="0"/>
              <a:t> importance (arbres de décision)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3600" dirty="0" err="1"/>
              <a:t>Wrapper</a:t>
            </a:r>
            <a:r>
              <a:rPr lang="fr-FR" sz="3600" dirty="0"/>
              <a:t> </a:t>
            </a:r>
          </a:p>
          <a:p>
            <a:pPr marL="107950" lvl="0" indent="0">
              <a:buNone/>
            </a:pPr>
            <a:r>
              <a:rPr lang="fr-FR" dirty="0"/>
              <a:t>(sélection pendant l’entrainement)</a:t>
            </a:r>
          </a:p>
          <a:p>
            <a:r>
              <a:rPr lang="fr-FR" dirty="0" err="1"/>
              <a:t>KBestFeatures</a:t>
            </a:r>
            <a:endParaRPr lang="fr-FR" dirty="0"/>
          </a:p>
          <a:p>
            <a:pPr lvl="0"/>
            <a:r>
              <a:rPr lang="fr-FR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Recursive</a:t>
            </a:r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</a:t>
            </a:r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Elimination (RFE)</a:t>
            </a:r>
          </a:p>
          <a:p>
            <a:pPr lvl="0"/>
            <a:endParaRPr lang="fr-FR" dirty="0"/>
          </a:p>
        </p:txBody>
      </p:sp>
      <p:sp>
        <p:nvSpPr>
          <p:cNvPr id="261" name="Google Shape;261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18</a:t>
            </a:fld>
            <a:endParaRPr lang="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Pourquoi sélectionner les « features »</a:t>
            </a:r>
          </a:p>
        </p:txBody>
      </p:sp>
      <p:sp>
        <p:nvSpPr>
          <p:cNvPr id="268" name="Google Shape;268;p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fr-FR" dirty="0"/>
              <a:t>Simplification de la modèle (plus facile d’interpreter)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Amélioration de la confiance de prévision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Réduction de risque d‘overfit’ (high variance)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Accélerer le temps d’entrainement</a:t>
            </a:r>
          </a:p>
          <a:p>
            <a:pPr lvl="0"/>
            <a:endParaRPr lang="fr-FR" dirty="0"/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19</a:t>
            </a:fld>
            <a:endParaRPr lang="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dirty="0"/>
              <a:t>Sommaire</a:t>
            </a:r>
            <a:endParaRPr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15600" y="1233714"/>
            <a:ext cx="11360800" cy="4858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01 Présentation de la problématique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02 Nettoyage et analyse exploratoire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03 Feature Engineering</a:t>
            </a:r>
            <a:endParaRPr sz="2800" b="0" i="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04 Modélisation effectuées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05 Modèle final sélectionné</a:t>
            </a:r>
            <a:endParaRPr dirty="0"/>
          </a:p>
          <a:p>
            <a:pPr marL="609585" lvl="0" indent="-342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C306-9807-42F5-B4EE-D4C9653C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sélection par corrélations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FE20-4188-4EAA-BF89-815DBE71C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20</a:t>
            </a:fld>
            <a:endParaRPr lang="fr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31D8E2E-A01A-47BC-80A9-BB48BB42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678" y="1439621"/>
            <a:ext cx="5282586" cy="5040351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935D7A34-4BF8-4A38-A15B-079102BB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5" y="1038176"/>
            <a:ext cx="6430043" cy="58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5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04. Modélisation effectuées</a:t>
            </a: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Modèles linéaires : Consommation Energétique</a:t>
            </a:r>
            <a:br>
              <a:rPr lang="fr-FR" dirty="0"/>
            </a:b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0B864-580F-477E-BFE3-893ED7602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 vs 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0F3E5-D784-418E-9BD8-8AF31CDE1E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Log X vs log Y</a:t>
            </a:r>
          </a:p>
        </p:txBody>
      </p:sp>
      <p:sp>
        <p:nvSpPr>
          <p:cNvPr id="297" name="Google Shape;29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22</a:t>
            </a:fld>
            <a:endParaRPr lang="fr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BA9410C-BDFC-4FE1-BC7C-872DD613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22" y="1939925"/>
            <a:ext cx="5472056" cy="418848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3A58998-4186-49E8-B9BE-2B9BBE92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656" y="1792793"/>
            <a:ext cx="6180062" cy="47304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Modèles linéaires : Emissions CO2</a:t>
            </a:r>
            <a:br>
              <a:rPr lang="fr-FR" dirty="0"/>
            </a:b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0B864-580F-477E-BFE3-893ED7602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X vs 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0F3E5-D784-418E-9BD8-8AF31CDE1E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Log X vs log Y</a:t>
            </a:r>
          </a:p>
        </p:txBody>
      </p:sp>
      <p:sp>
        <p:nvSpPr>
          <p:cNvPr id="297" name="Google Shape;29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23</a:t>
            </a:fld>
            <a:endParaRPr lang="fr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7121084-1C50-444D-BA80-C349365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92" y="2115613"/>
            <a:ext cx="5472056" cy="418848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78CACE-0370-4B06-962C-435AEF94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283" y="1630174"/>
            <a:ext cx="6336027" cy="4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5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Régularisation L2 (Ridge)</a:t>
            </a:r>
          </a:p>
        </p:txBody>
      </p:sp>
      <p:sp>
        <p:nvSpPr>
          <p:cNvPr id="323" name="Google Shape;323;p2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24</a:t>
            </a:fld>
            <a:endParaRPr lang="fr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FB97AD7-5EFB-442B-80E9-4A67DCE00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518" y="1908614"/>
            <a:ext cx="6025991" cy="3433413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55E570C-2AEB-4F91-B2EC-7D369289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4385"/>
            <a:ext cx="5664820" cy="43360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Régularisation L1 (Lasso)</a:t>
            </a:r>
          </a:p>
        </p:txBody>
      </p:sp>
      <p:sp>
        <p:nvSpPr>
          <p:cNvPr id="323" name="Google Shape;323;p2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25</a:t>
            </a:fld>
            <a:endParaRPr lang="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803442-35A7-48BE-945B-3C406436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324" y="1562334"/>
            <a:ext cx="6541985" cy="3478017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4B200BD-177E-4B12-AD84-B29855E65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2002"/>
            <a:ext cx="5763157" cy="441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30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Modèles non-linéaires (SVR, Kernel Ridge)</a:t>
            </a:r>
          </a:p>
        </p:txBody>
      </p:sp>
      <p:sp>
        <p:nvSpPr>
          <p:cNvPr id="329" name="Google Shape;329;p2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26</a:t>
            </a:fld>
            <a:endParaRPr lang="fr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4A958F3-201C-42EF-B485-B2F1A1A5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8" y="1175249"/>
            <a:ext cx="5888832" cy="4507501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0827C5B-059E-47FF-9D85-68626F9EC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167" y="1228693"/>
            <a:ext cx="5888833" cy="450750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Consommation Energétique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27</a:t>
            </a:fld>
            <a:endParaRPr lang="fr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6A90B66-2D35-4041-8337-5E4C1BE2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80" y="1073733"/>
            <a:ext cx="7496765" cy="3061179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3F92AA-F8FD-43AA-8E3F-107798C77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985" y="3983849"/>
            <a:ext cx="6345795" cy="287415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Scores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28</a:t>
            </a:fld>
            <a:endParaRPr lang="fr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7FD7E0-E1C3-432B-8C3F-C8AB8213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0" y="991655"/>
            <a:ext cx="5155555" cy="595555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DE621D-5907-44D5-AA5B-3A432EAA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45" y="902444"/>
            <a:ext cx="5079365" cy="59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Temps 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29</a:t>
            </a:fld>
            <a:endParaRPr lang="fr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6AD5BAC-4787-4DF1-AE51-E3510412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70" y="1612967"/>
            <a:ext cx="7791472" cy="389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9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05 Le modèle final sélectionné</a:t>
            </a: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843D-B4A7-45E4-826E-8D945232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 final ( Kernel Ridge): learning </a:t>
            </a:r>
            <a:r>
              <a:rPr lang="fr-FR" dirty="0" err="1"/>
              <a:t>curves</a:t>
            </a:r>
            <a:endParaRPr lang="fr-FR" dirty="0"/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31</a:t>
            </a:fld>
            <a:endParaRPr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6FA4036-A25D-45CB-9443-CC6D1C60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6" y="1175032"/>
            <a:ext cx="11301587" cy="45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20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Modèle final : influence de ENERGY STAR Score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7128F-2634-455D-A9CD-C556FE2B3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sz="3600" dirty="0" err="1"/>
              <a:t>SiteEnergyUse</a:t>
            </a:r>
            <a:r>
              <a:rPr lang="fr-FR" sz="3600" dirty="0"/>
              <a:t>(</a:t>
            </a:r>
            <a:r>
              <a:rPr lang="fr-FR" sz="3600" dirty="0" err="1"/>
              <a:t>kBtu</a:t>
            </a:r>
            <a:r>
              <a:rPr lang="fr-FR" sz="3600" dirty="0"/>
              <a:t>)</a:t>
            </a:r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r>
              <a:rPr lang="fr-FR" dirty="0"/>
              <a:t>RMSE sans ESS 0.799 </a:t>
            </a:r>
          </a:p>
          <a:p>
            <a:r>
              <a:rPr lang="fr-FR" dirty="0"/>
              <a:t>RMSE avec ESS 0.437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5FBD92-87C2-4F03-ACF2-A5E07C78EA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 </a:t>
            </a:r>
            <a:r>
              <a:rPr lang="fr-FR" sz="3200" dirty="0" err="1"/>
              <a:t>TotalGHGEmissions</a:t>
            </a:r>
            <a:r>
              <a:rPr lang="fr-FR" sz="3200" dirty="0"/>
              <a:t> </a:t>
            </a:r>
          </a:p>
          <a:p>
            <a:endParaRPr lang="fr-FR" dirty="0"/>
          </a:p>
          <a:p>
            <a:r>
              <a:rPr lang="fr-FR" dirty="0"/>
              <a:t>RMSE sans ESS: 0.768 </a:t>
            </a:r>
          </a:p>
          <a:p>
            <a:r>
              <a:rPr lang="fr-FR" dirty="0"/>
              <a:t>RMSE avec ESS: 0.393</a:t>
            </a:r>
          </a:p>
          <a:p>
            <a:endParaRPr lang="fr-FR" dirty="0"/>
          </a:p>
        </p:txBody>
      </p:sp>
      <p:sp>
        <p:nvSpPr>
          <p:cNvPr id="379" name="Google Shape;379;p3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32</a:t>
            </a:fld>
            <a:endParaRPr lang="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 Conclusion et améliorations à faire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73ECC-611A-44EA-8B7A-F54BD6D5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consommation </a:t>
            </a:r>
            <a:r>
              <a:rPr lang="fr-FR" dirty="0" err="1"/>
              <a:t>énergetique</a:t>
            </a:r>
            <a:r>
              <a:rPr lang="fr-FR" dirty="0"/>
              <a:t> est non-linéaire</a:t>
            </a:r>
          </a:p>
          <a:p>
            <a:r>
              <a:rPr lang="fr-FR" dirty="0"/>
              <a:t>Besoin de simplifier les catégories</a:t>
            </a:r>
          </a:p>
          <a:p>
            <a:r>
              <a:rPr lang="fr-FR" dirty="0"/>
              <a:t>La transformation Log X et Log Y est </a:t>
            </a:r>
            <a:r>
              <a:rPr lang="fr-FR" dirty="0" err="1"/>
              <a:t>neccessaire</a:t>
            </a:r>
            <a:endParaRPr lang="fr-FR" dirty="0"/>
          </a:p>
          <a:p>
            <a:r>
              <a:rPr lang="fr-FR" dirty="0"/>
              <a:t>Besoin de nouvelles </a:t>
            </a:r>
            <a:r>
              <a:rPr lang="fr-FR" dirty="0" err="1"/>
              <a:t>features</a:t>
            </a:r>
            <a:r>
              <a:rPr lang="fr-FR" dirty="0"/>
              <a:t> pour améliorer les résiduelles</a:t>
            </a:r>
          </a:p>
        </p:txBody>
      </p:sp>
      <p:sp>
        <p:nvSpPr>
          <p:cNvPr id="392" name="Google Shape;392;p3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34</a:t>
            </a:fld>
            <a:endParaRPr lang="fr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 : Nouvelle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A9CA0DC-5D1C-4798-8213-B7200A0A4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Datacenter_GFA</a:t>
            </a:r>
            <a:r>
              <a:rPr lang="fr-FR" dirty="0"/>
              <a:t>  = </a:t>
            </a:r>
          </a:p>
          <a:p>
            <a:pPr lvl="1"/>
            <a:r>
              <a:rPr lang="fr-FR" dirty="0" err="1"/>
              <a:t>LargestPropertyUseTypeGFA</a:t>
            </a:r>
            <a:r>
              <a:rPr lang="fr-FR" dirty="0"/>
              <a:t> * (</a:t>
            </a:r>
            <a:r>
              <a:rPr lang="fr-FR" dirty="0" err="1"/>
              <a:t>LargestUseType</a:t>
            </a:r>
            <a:r>
              <a:rPr lang="fr-FR" dirty="0"/>
              <a:t> == Datacenter)</a:t>
            </a:r>
          </a:p>
          <a:p>
            <a:pPr lvl="1"/>
            <a:r>
              <a:rPr lang="fr-FR" dirty="0"/>
              <a:t>+ </a:t>
            </a:r>
            <a:r>
              <a:rPr lang="fr-FR" dirty="0" err="1"/>
              <a:t>SecondLargestPropertyUseTypeGFA</a:t>
            </a:r>
            <a:r>
              <a:rPr lang="fr-FR" dirty="0"/>
              <a:t> * (</a:t>
            </a:r>
            <a:r>
              <a:rPr lang="fr-FR" dirty="0" err="1"/>
              <a:t>SecondLargestUseType</a:t>
            </a:r>
            <a:r>
              <a:rPr lang="fr-FR" dirty="0"/>
              <a:t> == Datacenter)</a:t>
            </a:r>
          </a:p>
          <a:p>
            <a:pPr lvl="1"/>
            <a:r>
              <a:rPr lang="fr-FR" dirty="0"/>
              <a:t>+ </a:t>
            </a:r>
            <a:r>
              <a:rPr lang="fr-FR" dirty="0" err="1"/>
              <a:t>ThirdLargestPropertyUseTypeGFA</a:t>
            </a:r>
            <a:r>
              <a:rPr lang="fr-FR" dirty="0"/>
              <a:t> * (</a:t>
            </a:r>
            <a:r>
              <a:rPr lang="fr-FR" dirty="0" err="1"/>
              <a:t>ThirdLargestUseType</a:t>
            </a:r>
            <a:r>
              <a:rPr lang="fr-FR" dirty="0"/>
              <a:t> == Datacenter)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 err="1"/>
              <a:t>Hospital_GFA</a:t>
            </a:r>
            <a:endParaRPr lang="fr-FR" dirty="0"/>
          </a:p>
          <a:p>
            <a:r>
              <a:rPr lang="fr-FR" dirty="0" err="1"/>
              <a:t>Unheated_GFA</a:t>
            </a:r>
            <a:endParaRPr lang="fr-FR" dirty="0"/>
          </a:p>
          <a:p>
            <a:r>
              <a:rPr lang="fr-FR" dirty="0" err="1"/>
              <a:t>Campus_GFA</a:t>
            </a:r>
            <a:endParaRPr lang="fr-FR" dirty="0"/>
          </a:p>
          <a:p>
            <a:r>
              <a:rPr lang="fr-FR" dirty="0"/>
              <a:t>…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35</a:t>
            </a:fld>
            <a:endParaRPr lang="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6EA35-7734-4E1E-AC11-5FCB1EDE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96" y="2517035"/>
            <a:ext cx="5269202" cy="417902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/>
              <a:t>images: Mark Creasey</a:t>
            </a:r>
          </a:p>
          <a:p>
            <a:pPr lvl="0"/>
            <a:r>
              <a:rPr lang="fr-FR">
                <a:hlinkClick r:id="rId3"/>
              </a:rPr>
              <a:t>mrcreasey@gmail.com</a:t>
            </a:r>
            <a:r>
              <a:rPr lang="fr-FR"/>
              <a:t> </a:t>
            </a:r>
          </a:p>
          <a:p>
            <a:pPr lvl="0"/>
            <a:endParaRPr lang="fr-FR"/>
          </a:p>
          <a:p>
            <a:pPr lvl="0"/>
            <a:r>
              <a:rPr lang="fr-FR"/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36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</a:t>
            </a:r>
            <a:br>
              <a:rPr lang="fr-FR" dirty="0"/>
            </a:br>
            <a:endParaRPr lang="fr-FR" dirty="0"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2400" dirty="0"/>
              <a:t>À partir des </a:t>
            </a:r>
            <a:r>
              <a:rPr lang="fr-FR" sz="2400" dirty="0">
                <a:hlinkClick r:id="rId3"/>
              </a:rPr>
              <a:t>relevés de 2015 et 2016</a:t>
            </a:r>
            <a:r>
              <a:rPr lang="fr-FR" sz="2400" dirty="0"/>
              <a:t> </a:t>
            </a:r>
          </a:p>
          <a:p>
            <a:pPr lvl="0"/>
            <a:endParaRPr lang="fr-FR" sz="2400" dirty="0"/>
          </a:p>
          <a:p>
            <a:pPr marL="107950" lvl="0" indent="0">
              <a:buNone/>
            </a:pPr>
            <a:r>
              <a:rPr lang="fr-FR" sz="3200" dirty="0"/>
              <a:t>Prédire pour des </a:t>
            </a:r>
            <a:r>
              <a:rPr lang="fr-FR" sz="3200" dirty="0">
                <a:solidFill>
                  <a:schemeClr val="bg2"/>
                </a:solidFill>
              </a:rPr>
              <a:t>nouveaux bâtiments commerciaux</a:t>
            </a:r>
          </a:p>
          <a:p>
            <a:pPr lvl="0"/>
            <a:r>
              <a:rPr lang="fr-FR" sz="2400" dirty="0"/>
              <a:t>émissions de CO2</a:t>
            </a:r>
          </a:p>
          <a:p>
            <a:pPr lvl="0"/>
            <a:r>
              <a:rPr lang="fr-FR" sz="2400" dirty="0"/>
              <a:t>consommation totale d’énergie </a:t>
            </a:r>
          </a:p>
          <a:p>
            <a:pPr marL="107950" lvl="0" indent="0">
              <a:buNone/>
            </a:pPr>
            <a:endParaRPr lang="fr-FR" sz="2400" dirty="0"/>
          </a:p>
          <a:p>
            <a:pPr marL="107950" lvl="0" indent="0">
              <a:buNone/>
            </a:pPr>
            <a:r>
              <a:rPr lang="fr-FR" sz="2800" dirty="0"/>
              <a:t>Évaluer l’intérêt de l’</a:t>
            </a:r>
            <a:r>
              <a:rPr lang="fr-FR" sz="2800" dirty="0">
                <a:hlinkClick r:id="rId4"/>
              </a:rPr>
              <a:t>ENERGY STAR Score</a:t>
            </a:r>
            <a:r>
              <a:rPr lang="fr-FR" sz="2800" dirty="0"/>
              <a:t> </a:t>
            </a:r>
            <a:r>
              <a:rPr lang="fr-FR" sz="2400" dirty="0"/>
              <a:t>pour la prédiction d’émissions</a:t>
            </a:r>
          </a:p>
          <a:p>
            <a:pPr lvl="0"/>
            <a:endParaRPr lang="fr-FR" sz="2400"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3600" dirty="0"/>
              <a:t>Contraintes</a:t>
            </a:r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basé sur les données déclaratives du permis d'exploitation commerciale </a:t>
            </a:r>
          </a:p>
          <a:p>
            <a:pPr lvl="1"/>
            <a:r>
              <a:rPr lang="fr-FR" sz="2000" dirty="0"/>
              <a:t>taille des bâtiments</a:t>
            </a:r>
          </a:p>
          <a:p>
            <a:pPr lvl="1"/>
            <a:r>
              <a:rPr lang="fr-FR" sz="2000" dirty="0"/>
              <a:t>usage des bâtiments</a:t>
            </a:r>
          </a:p>
          <a:p>
            <a:pPr lvl="1"/>
            <a:r>
              <a:rPr lang="fr-FR" sz="2000" dirty="0"/>
              <a:t>mention de travaux récents, </a:t>
            </a:r>
          </a:p>
          <a:p>
            <a:pPr lvl="1"/>
            <a:r>
              <a:rPr lang="fr-FR" sz="2000" dirty="0"/>
              <a:t>date de construction</a:t>
            </a:r>
            <a:br>
              <a:rPr lang="fr-FR" sz="2000" dirty="0"/>
            </a:br>
            <a:endParaRPr lang="fr-FR" sz="2000" dirty="0"/>
          </a:p>
          <a:p>
            <a:pPr lvl="0"/>
            <a:endParaRPr lang="fr-FR" sz="2400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4800" y="4798827"/>
            <a:ext cx="3215440" cy="147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Interprétation de la problématique</a:t>
            </a:r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415701" y="992000"/>
            <a:ext cx="5333100" cy="5225700"/>
          </a:xfrm>
        </p:spPr>
        <p:txBody>
          <a:bodyPr/>
          <a:lstStyle/>
          <a:p>
            <a:pPr marL="107950" lvl="0" indent="0">
              <a:buNone/>
            </a:pPr>
            <a:r>
              <a:rPr lang="fr-FR" sz="2800" dirty="0"/>
              <a:t>Cibles à prédire</a:t>
            </a:r>
            <a:endParaRPr lang="fr-FR" sz="2000" dirty="0"/>
          </a:p>
          <a:p>
            <a:pPr lvl="0"/>
            <a:r>
              <a:rPr lang="fr-FR" dirty="0" err="1"/>
              <a:t>SiteEnergyUse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</a:t>
            </a:r>
          </a:p>
          <a:p>
            <a:pPr lvl="0"/>
            <a:r>
              <a:rPr lang="fr-FR" dirty="0" err="1"/>
              <a:t>TotalGHGEmissions</a:t>
            </a:r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2800" dirty="0"/>
              <a:t>Cibles alternatifs</a:t>
            </a:r>
            <a:endParaRPr lang="fr-FR" dirty="0"/>
          </a:p>
          <a:p>
            <a:pPr lvl="0"/>
            <a:r>
              <a:rPr lang="fr-FR" dirty="0"/>
              <a:t>A. divisé par superficie</a:t>
            </a:r>
          </a:p>
          <a:p>
            <a:pPr lvl="1"/>
            <a:r>
              <a:rPr lang="fr-FR" dirty="0" err="1"/>
              <a:t>SiteEUI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/</a:t>
            </a:r>
            <a:r>
              <a:rPr lang="fr-FR" dirty="0" err="1"/>
              <a:t>sf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GHGEmissionsIntensity</a:t>
            </a:r>
            <a:endParaRPr lang="fr-FR" dirty="0"/>
          </a:p>
          <a:p>
            <a:pPr lvl="0"/>
            <a:endParaRPr lang="fr-FR" dirty="0"/>
          </a:p>
          <a:p>
            <a:pPr lvl="0"/>
            <a:r>
              <a:rPr lang="fr-FR" dirty="0"/>
              <a:t>B. normalisé par le météo de chaque année</a:t>
            </a:r>
          </a:p>
          <a:p>
            <a:pPr lvl="0"/>
            <a:endParaRPr lang="fr-FR" dirty="0"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lvl="0" indent="0">
              <a:buNone/>
            </a:pPr>
            <a:r>
              <a:rPr lang="fr-FR" sz="2800" dirty="0"/>
              <a:t>Variables indépendants</a:t>
            </a:r>
            <a:endParaRPr lang="fr-FR" dirty="0"/>
          </a:p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/>
              <a:t>Localisation (</a:t>
            </a:r>
            <a:r>
              <a:rPr lang="fr-FR" dirty="0" err="1"/>
              <a:t>Lat</a:t>
            </a:r>
            <a:r>
              <a:rPr lang="fr-FR" dirty="0"/>
              <a:t>, </a:t>
            </a:r>
            <a:r>
              <a:rPr lang="fr-FR" dirty="0" err="1"/>
              <a:t>Lon</a:t>
            </a:r>
            <a:r>
              <a:rPr lang="fr-FR" dirty="0"/>
              <a:t>, Adresse)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Physique (étages, année construction)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Types d’usage (1</a:t>
            </a:r>
            <a:r>
              <a:rPr lang="fr-FR" baseline="30000" dirty="0"/>
              <a:t>er</a:t>
            </a:r>
            <a:r>
              <a:rPr lang="fr-FR" dirty="0"/>
              <a:t>, 2</a:t>
            </a:r>
            <a:r>
              <a:rPr lang="fr-FR" baseline="30000" dirty="0"/>
              <a:t>ème</a:t>
            </a:r>
            <a:r>
              <a:rPr lang="fr-FR" dirty="0"/>
              <a:t> 3</a:t>
            </a:r>
            <a:r>
              <a:rPr lang="fr-FR" baseline="30000" dirty="0"/>
              <a:t>ème</a:t>
            </a:r>
            <a:r>
              <a:rPr lang="fr-FR" dirty="0"/>
              <a:t>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Superficies pour chaque type d’usage</a:t>
            </a:r>
          </a:p>
          <a:p>
            <a:pPr lvl="0">
              <a:lnSpc>
                <a:spcPct val="200000"/>
              </a:lnSpc>
            </a:pPr>
            <a:r>
              <a:rPr lang="fr-FR" dirty="0" err="1"/>
              <a:t>ENERGYSTARScore</a:t>
            </a:r>
            <a:endParaRPr lang="fr-FR" dirty="0"/>
          </a:p>
          <a:p>
            <a:pPr lvl="0">
              <a:lnSpc>
                <a:spcPct val="200000"/>
              </a:lnSpc>
            </a:pPr>
            <a:endParaRPr lang="fr-FR" dirty="0"/>
          </a:p>
          <a:p>
            <a:pPr lvl="0">
              <a:lnSpc>
                <a:spcPct val="200000"/>
              </a:lnSpc>
              <a:buClr>
                <a:schemeClr val="accent4"/>
              </a:buClr>
            </a:pPr>
            <a:r>
              <a:rPr lang="fr-FR" dirty="0">
                <a:solidFill>
                  <a:schemeClr val="accent4"/>
                </a:solidFill>
              </a:rPr>
              <a:t>Consommations électriques, gaz, vapeur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Pistes de recherche envisagées</a:t>
            </a:r>
            <a:endParaRPr lang="fr-FR" dirty="0"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lvl="0" indent="0">
              <a:buNone/>
            </a:pPr>
            <a:r>
              <a:rPr lang="fr-FR" sz="2800" dirty="0"/>
              <a:t>Régression des variables non-colinéaires via réduction de dimensions</a:t>
            </a:r>
          </a:p>
          <a:p>
            <a:pPr marL="76200" lvl="0" indent="0">
              <a:buNone/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>
                <a:solidFill>
                  <a:srgbClr val="FF0000"/>
                </a:solidFill>
              </a:rPr>
              <a:t>Filtrer</a:t>
            </a:r>
            <a:r>
              <a:rPr lang="fr-FR" sz="2800" dirty="0"/>
              <a:t>  (Corrélation, VIF, </a:t>
            </a:r>
            <a:r>
              <a:rPr lang="fr-FR" sz="2800" dirty="0" err="1"/>
              <a:t>KBest</a:t>
            </a:r>
            <a:r>
              <a:rPr lang="fr-FR" sz="2800" dirty="0"/>
              <a:t>)</a:t>
            </a:r>
          </a:p>
          <a:p>
            <a:pPr lvl="0">
              <a:lnSpc>
                <a:spcPct val="150000"/>
              </a:lnSpc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>
                <a:solidFill>
                  <a:srgbClr val="FF0000"/>
                </a:solidFill>
              </a:rPr>
              <a:t>Embedded</a:t>
            </a:r>
            <a:r>
              <a:rPr lang="fr-FR" sz="2800" dirty="0"/>
              <a:t>  (régularisation L1,L2, décision tree) </a:t>
            </a:r>
          </a:p>
          <a:p>
            <a:pPr lvl="0">
              <a:lnSpc>
                <a:spcPct val="150000"/>
              </a:lnSpc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 err="1">
                <a:solidFill>
                  <a:srgbClr val="FF0000"/>
                </a:solidFill>
              </a:rPr>
              <a:t>Wrapper</a:t>
            </a:r>
            <a:r>
              <a:rPr lang="fr-FR" sz="2800" dirty="0"/>
              <a:t>  (RFE)</a:t>
            </a:r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  <p:grpSp>
        <p:nvGrpSpPr>
          <p:cNvPr id="127" name="Google Shape;127;p7"/>
          <p:cNvGrpSpPr/>
          <p:nvPr/>
        </p:nvGrpSpPr>
        <p:grpSpPr>
          <a:xfrm>
            <a:off x="1709057" y="2658033"/>
            <a:ext cx="8617338" cy="523181"/>
            <a:chOff x="506652" y="4779131"/>
            <a:chExt cx="8850533" cy="523181"/>
          </a:xfrm>
        </p:grpSpPr>
        <p:sp>
          <p:nvSpPr>
            <p:cNvPr id="128" name="Google Shape;128;p7"/>
            <p:cNvSpPr txBox="1"/>
            <p:nvPr/>
          </p:nvSpPr>
          <p:spPr>
            <a:xfrm>
              <a:off x="506652" y="4779132"/>
              <a:ext cx="1120819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Tous les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/>
            </a:p>
          </p:txBody>
        </p:sp>
        <p:sp>
          <p:nvSpPr>
            <p:cNvPr id="129" name="Google Shape;129;p7"/>
            <p:cNvSpPr txBox="1"/>
            <p:nvPr/>
          </p:nvSpPr>
          <p:spPr>
            <a:xfrm>
              <a:off x="2946433" y="4779132"/>
              <a:ext cx="1697901" cy="523180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Select meilleur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ensemble</a:t>
              </a:r>
              <a:endParaRPr dirty="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61689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 txBox="1"/>
            <p:nvPr/>
          </p:nvSpPr>
          <p:spPr>
            <a:xfrm>
              <a:off x="5963295" y="4779131"/>
              <a:ext cx="1287532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(train)</a:t>
              </a:r>
              <a:endParaRPr/>
            </a:p>
          </p:txBody>
        </p:sp>
        <p:sp>
          <p:nvSpPr>
            <p:cNvPr id="132" name="Google Shape;132;p7"/>
            <p:cNvSpPr txBox="1"/>
            <p:nvPr/>
          </p:nvSpPr>
          <p:spPr>
            <a:xfrm>
              <a:off x="8569790" y="4779132"/>
              <a:ext cx="787395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(test)</a:t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4978551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7585044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7"/>
          <p:cNvGrpSpPr/>
          <p:nvPr/>
        </p:nvGrpSpPr>
        <p:grpSpPr>
          <a:xfrm>
            <a:off x="1709057" y="5156713"/>
            <a:ext cx="8617338" cy="1317172"/>
            <a:chOff x="1475862" y="5279572"/>
            <a:chExt cx="8850533" cy="1317172"/>
          </a:xfrm>
        </p:grpSpPr>
        <p:sp>
          <p:nvSpPr>
            <p:cNvPr id="136" name="Google Shape;136;p7"/>
            <p:cNvSpPr txBox="1"/>
            <p:nvPr/>
          </p:nvSpPr>
          <p:spPr>
            <a:xfrm>
              <a:off x="3776296" y="5279572"/>
              <a:ext cx="4638361" cy="1317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Sélection de la meilleur ensemble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7"/>
            <p:cNvGrpSpPr/>
            <p:nvPr/>
          </p:nvGrpSpPr>
          <p:grpSpPr>
            <a:xfrm>
              <a:off x="1475862" y="5664488"/>
              <a:ext cx="8850533" cy="523181"/>
              <a:chOff x="506652" y="4779131"/>
              <a:chExt cx="8850533" cy="523181"/>
            </a:xfrm>
          </p:grpSpPr>
          <p:sp>
            <p:nvSpPr>
              <p:cNvPr id="138" name="Google Shape;138;p7"/>
              <p:cNvSpPr txBox="1"/>
              <p:nvPr/>
            </p:nvSpPr>
            <p:spPr>
              <a:xfrm>
                <a:off x="506652" y="4779132"/>
                <a:ext cx="1120819" cy="523180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Tous les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</a:t>
                </a:r>
                <a:endParaRPr/>
              </a:p>
            </p:txBody>
          </p:sp>
          <p:sp>
            <p:nvSpPr>
              <p:cNvPr id="139" name="Google Shape;139;p7"/>
              <p:cNvSpPr txBox="1"/>
              <p:nvPr/>
            </p:nvSpPr>
            <p:spPr>
              <a:xfrm>
                <a:off x="3055437" y="4779132"/>
                <a:ext cx="1479892" cy="523180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Générer une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ensemble</a:t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1961689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7"/>
              <p:cNvSpPr txBox="1"/>
              <p:nvPr/>
            </p:nvSpPr>
            <p:spPr>
              <a:xfrm>
                <a:off x="5963295" y="4779131"/>
                <a:ext cx="1287532" cy="523180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Algorithme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(train)</a:t>
                </a:r>
                <a:endParaRPr/>
              </a:p>
            </p:txBody>
          </p:sp>
          <p:sp>
            <p:nvSpPr>
              <p:cNvPr id="142" name="Google Shape;142;p7"/>
              <p:cNvSpPr txBox="1"/>
              <p:nvPr/>
            </p:nvSpPr>
            <p:spPr>
              <a:xfrm>
                <a:off x="8569790" y="4779132"/>
                <a:ext cx="787395" cy="523180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Score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(test)</a:t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4978551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7585044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7"/>
            <p:cNvSpPr/>
            <p:nvPr/>
          </p:nvSpPr>
          <p:spPr>
            <a:xfrm rot="10800000">
              <a:off x="4632960" y="6264632"/>
              <a:ext cx="2999232" cy="249390"/>
            </a:xfrm>
            <a:prstGeom prst="uturnArrow">
              <a:avLst>
                <a:gd name="adj1" fmla="val 22610"/>
                <a:gd name="adj2" fmla="val 25000"/>
                <a:gd name="adj3" fmla="val 54427"/>
                <a:gd name="adj4" fmla="val 61286"/>
                <a:gd name="adj5" fmla="val 97143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1709057" y="3916994"/>
            <a:ext cx="8663970" cy="523181"/>
            <a:chOff x="506652" y="4779131"/>
            <a:chExt cx="8850533" cy="523181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506652" y="4779132"/>
              <a:ext cx="1120820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Tous les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961688" y="4906038"/>
              <a:ext cx="3815899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 txBox="1"/>
            <p:nvPr/>
          </p:nvSpPr>
          <p:spPr>
            <a:xfrm>
              <a:off x="5963295" y="4779131"/>
              <a:ext cx="1287532" cy="523180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Algorithme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(train)</a:t>
              </a:r>
              <a:endParaRPr dirty="0"/>
            </a:p>
          </p:txBody>
        </p:sp>
        <p:sp>
          <p:nvSpPr>
            <p:cNvPr id="150" name="Google Shape;150;p7"/>
            <p:cNvSpPr txBox="1"/>
            <p:nvPr/>
          </p:nvSpPr>
          <p:spPr>
            <a:xfrm>
              <a:off x="8569790" y="4779132"/>
              <a:ext cx="787395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(test)</a:t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585044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3D371-EDB2-41DC-B44D-AB1B8804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Régressions envisagés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8B48A-AB8E-40D8-9AAB-4EE4E9DFD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Modèles</a:t>
            </a:r>
          </a:p>
          <a:p>
            <a:endParaRPr lang="fr-FR" dirty="0"/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Modèles linéaires</a:t>
            </a:r>
          </a:p>
          <a:p>
            <a:r>
              <a:rPr lang="fr-FR" dirty="0"/>
              <a:t>Modèles linéaires avec régularisation</a:t>
            </a:r>
          </a:p>
          <a:p>
            <a:r>
              <a:rPr lang="fr-FR" dirty="0"/>
              <a:t>Modèles non-linéaires</a:t>
            </a:r>
          </a:p>
          <a:p>
            <a:r>
              <a:rPr lang="fr-FR" dirty="0"/>
              <a:t>Modèles ensemblistes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E45EB-F21F-4F90-857E-69A342B363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E20F9-BC84-4AC6-A48C-C7C8CC4C4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7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872415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02 Nettoyage et analyse exploratoire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8</a:t>
            </a:fld>
            <a:endParaRPr lang="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Nettoyage des données</a:t>
            </a:r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9</a:t>
            </a:fld>
            <a:endParaRPr lang="fr"/>
          </a:p>
        </p:txBody>
      </p:sp>
      <p:sp>
        <p:nvSpPr>
          <p:cNvPr id="164" name="Google Shape;164;p9"/>
          <p:cNvSpPr/>
          <p:nvPr/>
        </p:nvSpPr>
        <p:spPr>
          <a:xfrm>
            <a:off x="392329" y="2704072"/>
            <a:ext cx="1574800" cy="482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Données 2015</a:t>
            </a: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359814" y="4737225"/>
            <a:ext cx="1574800" cy="482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Données 2016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516314" y="1850612"/>
            <a:ext cx="20168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(3340, 46) + (3376, 47)</a:t>
            </a:r>
            <a:endParaRPr dirty="0"/>
          </a:p>
        </p:txBody>
      </p:sp>
      <p:sp>
        <p:nvSpPr>
          <p:cNvPr id="167" name="Google Shape;167;p9"/>
          <p:cNvSpPr txBox="1"/>
          <p:nvPr/>
        </p:nvSpPr>
        <p:spPr>
          <a:xfrm>
            <a:off x="434669" y="5181448"/>
            <a:ext cx="1407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3376 bâtiments</a:t>
            </a:r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620120" y="3671329"/>
            <a:ext cx="111921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97%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bâtiments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commun</a:t>
            </a:r>
            <a:endParaRPr dirty="0"/>
          </a:p>
        </p:txBody>
      </p:sp>
      <p:sp>
        <p:nvSpPr>
          <p:cNvPr id="169" name="Google Shape;169;p9"/>
          <p:cNvSpPr/>
          <p:nvPr/>
        </p:nvSpPr>
        <p:spPr>
          <a:xfrm>
            <a:off x="2447129" y="2683083"/>
            <a:ext cx="1807152" cy="5035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renommer colonnes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location</a:t>
            </a:r>
            <a:endParaRPr dirty="0"/>
          </a:p>
        </p:txBody>
      </p:sp>
      <p:sp>
        <p:nvSpPr>
          <p:cNvPr id="171" name="Google Shape;171;p9"/>
          <p:cNvSpPr/>
          <p:nvPr/>
        </p:nvSpPr>
        <p:spPr>
          <a:xfrm>
            <a:off x="2387016" y="3604883"/>
            <a:ext cx="1927378" cy="17962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Concaténer 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données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 et 2016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Supprimer bâtiments 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communs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Corriger datatypes</a:t>
            </a:r>
            <a:endParaRPr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3328996" y="1945218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(6568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51)</a:t>
            </a:r>
            <a:endParaRPr dirty="0"/>
          </a:p>
        </p:txBody>
      </p:sp>
      <p:grpSp>
        <p:nvGrpSpPr>
          <p:cNvPr id="182" name="Google Shape;182;p9"/>
          <p:cNvGrpSpPr/>
          <p:nvPr/>
        </p:nvGrpSpPr>
        <p:grpSpPr>
          <a:xfrm>
            <a:off x="4792020" y="2491065"/>
            <a:ext cx="1731170" cy="3648970"/>
            <a:chOff x="4764401" y="2539502"/>
            <a:chExt cx="2123404" cy="3648970"/>
          </a:xfrm>
        </p:grpSpPr>
        <p:sp>
          <p:nvSpPr>
            <p:cNvPr id="176" name="Google Shape;176;p9"/>
            <p:cNvSpPr/>
            <p:nvPr/>
          </p:nvSpPr>
          <p:spPr>
            <a:xfrm>
              <a:off x="4819940" y="2539502"/>
              <a:ext cx="2012326" cy="50359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âtiments</a:t>
              </a:r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résidentiels</a:t>
              </a:r>
              <a:endParaRPr dirty="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764401" y="4239628"/>
              <a:ext cx="2123404" cy="7190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 80% variation de consommation</a:t>
              </a:r>
              <a:endParaRPr dirty="0"/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entre années </a:t>
              </a:r>
              <a:endParaRPr dirty="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764401" y="5684882"/>
              <a:ext cx="2123404" cy="50359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onnées</a:t>
              </a:r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manquantes </a:t>
              </a:r>
              <a:endParaRPr dirty="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819940" y="3410823"/>
              <a:ext cx="2012326" cy="28814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non-compliant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459645" y="974880"/>
            <a:ext cx="11123893" cy="896593"/>
            <a:chOff x="2717" y="0"/>
            <a:chExt cx="11123893" cy="630572"/>
          </a:xfrm>
        </p:grpSpPr>
        <p:sp>
          <p:nvSpPr>
            <p:cNvPr id="185" name="Google Shape;185;p9"/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données brutes</a:t>
              </a:r>
              <a:endParaRPr sz="18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fusion</a:t>
              </a:r>
              <a:endParaRPr sz="180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éliminer valeurs aberrantes</a:t>
              </a:r>
              <a:endParaRPr sz="18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éliminer colonnes</a:t>
              </a:r>
              <a:endParaRPr sz="180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corriger valeurs</a:t>
              </a:r>
              <a:endParaRPr sz="1800"/>
            </a:p>
          </p:txBody>
        </p:sp>
      </p:grpSp>
      <p:sp>
        <p:nvSpPr>
          <p:cNvPr id="195" name="Google Shape;195;p9"/>
          <p:cNvSpPr/>
          <p:nvPr/>
        </p:nvSpPr>
        <p:spPr>
          <a:xfrm>
            <a:off x="7352340" y="5739046"/>
            <a:ext cx="1573864" cy="2881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trop vides</a:t>
            </a:r>
            <a:endParaRPr dirty="0"/>
          </a:p>
        </p:txBody>
      </p:sp>
      <p:sp>
        <p:nvSpPr>
          <p:cNvPr id="196" name="Google Shape;196;p9"/>
          <p:cNvSpPr/>
          <p:nvPr/>
        </p:nvSpPr>
        <p:spPr>
          <a:xfrm>
            <a:off x="7336036" y="4858628"/>
            <a:ext cx="1573864" cy="2881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non-pertinentes</a:t>
            </a:r>
            <a:endParaRPr dirty="0"/>
          </a:p>
        </p:txBody>
      </p:sp>
      <p:sp>
        <p:nvSpPr>
          <p:cNvPr id="197" name="Google Shape;197;p9"/>
          <p:cNvSpPr txBox="1"/>
          <p:nvPr/>
        </p:nvSpPr>
        <p:spPr>
          <a:xfrm>
            <a:off x="5748117" y="1880573"/>
            <a:ext cx="9492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(2986,51)</a:t>
            </a:r>
            <a:endParaRPr dirty="0"/>
          </a:p>
        </p:txBody>
      </p:sp>
      <p:sp>
        <p:nvSpPr>
          <p:cNvPr id="198" name="Google Shape;198;p9"/>
          <p:cNvSpPr/>
          <p:nvPr/>
        </p:nvSpPr>
        <p:spPr>
          <a:xfrm>
            <a:off x="7336036" y="2668286"/>
            <a:ext cx="1573864" cy="16577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non-disponibles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 moment de prédire pour des nouveaux batiments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(consommation électrique, gaz)</a:t>
            </a:r>
            <a:endParaRPr dirty="0"/>
          </a:p>
        </p:txBody>
      </p:sp>
      <p:sp>
        <p:nvSpPr>
          <p:cNvPr id="199" name="Google Shape;199;p9"/>
          <p:cNvSpPr/>
          <p:nvPr/>
        </p:nvSpPr>
        <p:spPr>
          <a:xfrm>
            <a:off x="9722746" y="2533586"/>
            <a:ext cx="1573864" cy="22271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Majuscules</a:t>
            </a:r>
            <a:endParaRPr lang="f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Fillna</a:t>
            </a:r>
            <a:r>
              <a:rPr lang="en-GB" dirty="0">
                <a:solidFill>
                  <a:schemeClr val="dk1"/>
                </a:solidFill>
              </a:rPr>
              <a:t>(‘None’)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Fillna</a:t>
            </a:r>
            <a:r>
              <a:rPr lang="en-GB" dirty="0">
                <a:solidFill>
                  <a:schemeClr val="dk1"/>
                </a:solidFill>
              </a:rPr>
              <a:t>(0)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(Second et Third Largest Use Types)</a:t>
            </a:r>
          </a:p>
        </p:txBody>
      </p:sp>
      <p:sp>
        <p:nvSpPr>
          <p:cNvPr id="200" name="Google Shape;200;p9"/>
          <p:cNvSpPr txBox="1"/>
          <p:nvPr/>
        </p:nvSpPr>
        <p:spPr>
          <a:xfrm>
            <a:off x="7805373" y="1880573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27)</a:t>
            </a:r>
            <a:endParaRPr dirty="0"/>
          </a:p>
        </p:txBody>
      </p:sp>
      <p:sp>
        <p:nvSpPr>
          <p:cNvPr id="201" name="Google Shape;201;p9"/>
          <p:cNvSpPr txBox="1"/>
          <p:nvPr/>
        </p:nvSpPr>
        <p:spPr>
          <a:xfrm>
            <a:off x="9912319" y="1901480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27)</a:t>
            </a: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16FCC70-C3E5-4CC6-9C9F-878FDF5992A3}"/>
              </a:ext>
            </a:extLst>
          </p:cNvPr>
          <p:cNvSpPr/>
          <p:nvPr/>
        </p:nvSpPr>
        <p:spPr>
          <a:xfrm>
            <a:off x="2051824" y="2865863"/>
            <a:ext cx="256478" cy="128792"/>
          </a:xfrm>
          <a:prstGeom prst="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EFE2F4-8D4D-41FE-86BF-6CB59A54768B}"/>
              </a:ext>
            </a:extLst>
          </p:cNvPr>
          <p:cNvSpPr/>
          <p:nvPr/>
        </p:nvSpPr>
        <p:spPr>
          <a:xfrm>
            <a:off x="3328996" y="3231276"/>
            <a:ext cx="150184" cy="288147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18AB88B-CA20-42EA-A163-0F1CAF2D9F25}"/>
              </a:ext>
            </a:extLst>
          </p:cNvPr>
          <p:cNvSpPr/>
          <p:nvPr/>
        </p:nvSpPr>
        <p:spPr>
          <a:xfrm>
            <a:off x="2010273" y="4975967"/>
            <a:ext cx="256478" cy="128792"/>
          </a:xfrm>
          <a:prstGeom prst="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G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2181</TotalTime>
  <Words>846</Words>
  <Application>Microsoft Office PowerPoint</Application>
  <PresentationFormat>Widescreen</PresentationFormat>
  <Paragraphs>278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Proxima Nova</vt:lpstr>
      <vt:lpstr>Montserrat</vt:lpstr>
      <vt:lpstr>Arial</vt:lpstr>
      <vt:lpstr>Lato</vt:lpstr>
      <vt:lpstr>GoSpearmintCustom</vt:lpstr>
      <vt:lpstr>Anticipez les besoins en consommation électrique de bâtiments</vt:lpstr>
      <vt:lpstr>Sommaire</vt:lpstr>
      <vt:lpstr>01 Présentation de la problématique</vt:lpstr>
      <vt:lpstr>Mission </vt:lpstr>
      <vt:lpstr>Interprétation de la problématique</vt:lpstr>
      <vt:lpstr>Pistes de recherche envisagées</vt:lpstr>
      <vt:lpstr>Régressions envisagés</vt:lpstr>
      <vt:lpstr>02 Nettoyage et analyse exploratoire</vt:lpstr>
      <vt:lpstr>Nettoyage des données</vt:lpstr>
      <vt:lpstr>Analyse Exploratoire</vt:lpstr>
      <vt:lpstr>Analyse Exploratoire – non-linearités</vt:lpstr>
      <vt:lpstr>03 Feature Engineering</vt:lpstr>
      <vt:lpstr>Réduction de la dimensionnalité des catégories existants :</vt:lpstr>
      <vt:lpstr>Création de nouvelles variables numériques</vt:lpstr>
      <vt:lpstr>Feature Selection</vt:lpstr>
      <vt:lpstr>Pre-processing des données - Transformations</vt:lpstr>
      <vt:lpstr>Pre-processing des données</vt:lpstr>
      <vt:lpstr>Techniques de sélection des « features » utilisés</vt:lpstr>
      <vt:lpstr>Pourquoi sélectionner les « features »</vt:lpstr>
      <vt:lpstr>Feature sélection par corrélations</vt:lpstr>
      <vt:lpstr>04. Modélisation effectuées</vt:lpstr>
      <vt:lpstr>Modèles linéaires : Consommation Energétique </vt:lpstr>
      <vt:lpstr>Modèles linéaires : Emissions CO2 </vt:lpstr>
      <vt:lpstr>Régularisation L2 (Ridge)</vt:lpstr>
      <vt:lpstr>Régularisation L1 (Lasso)</vt:lpstr>
      <vt:lpstr>Modèles non-linéaires (SVR, Kernel Ridge)</vt:lpstr>
      <vt:lpstr>Comparaison des modèles – Consommation Energétique</vt:lpstr>
      <vt:lpstr>Comparaison des modèles – Scores</vt:lpstr>
      <vt:lpstr>Comparaison des modèles – Temps </vt:lpstr>
      <vt:lpstr>05 Le modèle final sélectionné</vt:lpstr>
      <vt:lpstr>Modèle final ( Kernel Ridge): learning curves</vt:lpstr>
      <vt:lpstr>Modèle final : influence de ENERGY STAR Score</vt:lpstr>
      <vt:lpstr>06 Conclusion et améliorations à faire</vt:lpstr>
      <vt:lpstr>Conclusions</vt:lpstr>
      <vt:lpstr>Améliorations à faire : Nouvelle feature engineering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Anticipez les besoins en consommation électrique de bâtiments</dc:title>
  <dc:creator>Mark Creasey</dc:creator>
  <cp:lastModifiedBy>Mark Creasey</cp:lastModifiedBy>
  <cp:revision>11</cp:revision>
  <dcterms:created xsi:type="dcterms:W3CDTF">2022-02-06T09:59:18Z</dcterms:created>
  <dcterms:modified xsi:type="dcterms:W3CDTF">2022-02-26T10:55:39Z</dcterms:modified>
</cp:coreProperties>
</file>